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3.03872"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3.03872" TargetMode="External"/><Relationship Id="rId3" Type="http://schemas.openxmlformats.org/officeDocument/2006/relationships/hyperlink" Target="http://alphamatting.com/eval_25.php"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1703.03872"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2af5dfe300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af5dfe300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curve in fake is more smooth than that in real which implies that it really got the curvature of the foreground correct.</a:t>
            </a:r>
            <a:endParaRPr/>
          </a:p>
          <a:p>
            <a:pPr indent="0" lvl="0" marL="0" rtl="0" algn="l">
              <a:spcBef>
                <a:spcPts val="0"/>
              </a:spcBef>
              <a:spcAft>
                <a:spcPts val="0"/>
              </a:spcAft>
              <a:buNone/>
            </a:pPr>
            <a:r>
              <a:rPr lang="en"/>
              <a:t>In the middle part and on the right bottom side there is an unknown region in real but not in fake.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2afcadf12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afcadf12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Fake is better than real as it was able to detect the flag as a part of foreground which is true.</a:t>
            </a:r>
            <a:endParaRPr/>
          </a:p>
          <a:p>
            <a:pPr indent="0" lvl="0" marL="0" rtl="0" algn="l">
              <a:spcBef>
                <a:spcPts val="0"/>
              </a:spcBef>
              <a:spcAft>
                <a:spcPts val="0"/>
              </a:spcAft>
              <a:buNone/>
            </a:pPr>
            <a:r>
              <a:rPr lang="en"/>
              <a:t>Also in the ear side the unknown region is less in fake than in real.</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2afcadf12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afcadf12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Unable to capture the hair in the tail section</a:t>
            </a:r>
            <a:endParaRPr/>
          </a:p>
          <a:p>
            <a:pPr indent="0" lvl="0" marL="0" rtl="0" algn="l">
              <a:spcBef>
                <a:spcPts val="0"/>
              </a:spcBef>
              <a:spcAft>
                <a:spcPts val="0"/>
              </a:spcAft>
              <a:buNone/>
            </a:pPr>
            <a:r>
              <a:rPr lang="en"/>
              <a:t>Also the see the difference in near the foot.</a:t>
            </a:r>
            <a:endParaRPr/>
          </a:p>
          <a:p>
            <a:pPr indent="0" lvl="0" marL="0" rtl="0" algn="l">
              <a:spcBef>
                <a:spcPts val="0"/>
              </a:spcBef>
              <a:spcAft>
                <a:spcPts val="0"/>
              </a:spcAft>
              <a:buNone/>
            </a:pPr>
            <a:r>
              <a:rPr lang="en"/>
              <a:t>Difference near the end of the hat not a big problem.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2afcadf12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afcadf12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Fake has less Unknown region than real.</a:t>
            </a:r>
            <a:endParaRPr/>
          </a:p>
          <a:p>
            <a:pPr indent="0" lvl="0" marL="0" rtl="0" algn="l">
              <a:spcBef>
                <a:spcPts val="0"/>
              </a:spcBef>
              <a:spcAft>
                <a:spcPts val="0"/>
              </a:spcAft>
              <a:buNone/>
            </a:pPr>
            <a:r>
              <a:rPr lang="en"/>
              <a:t>Also see the difference in the sudden elevation of unknown region in the left middle portion of both the images.</a:t>
            </a:r>
            <a:endParaRPr/>
          </a:p>
          <a:p>
            <a:pPr indent="0" lvl="0" marL="0" rtl="0" algn="l">
              <a:spcBef>
                <a:spcPts val="0"/>
              </a:spcBef>
              <a:spcAft>
                <a:spcPts val="0"/>
              </a:spcAft>
              <a:buNone/>
            </a:pPr>
            <a:r>
              <a:rPr lang="en"/>
              <a:t>See the difference near the left bottom part (Unknown region).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2afcadf12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afcadf12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good enough as you can see the following regions:</a:t>
            </a:r>
            <a:endParaRPr/>
          </a:p>
          <a:p>
            <a:pPr indent="0" lvl="0" marL="0" rtl="0" algn="l">
              <a:spcBef>
                <a:spcPts val="0"/>
              </a:spcBef>
              <a:spcAft>
                <a:spcPts val="0"/>
              </a:spcAft>
              <a:buNone/>
            </a:pPr>
            <a:r>
              <a:rPr lang="en"/>
              <a:t>Bottom middle, Middle Portion b/w heads</a:t>
            </a:r>
            <a:endParaRPr/>
          </a:p>
          <a:p>
            <a:pPr indent="0" lvl="0" marL="0" rtl="0" algn="l">
              <a:spcBef>
                <a:spcPts val="0"/>
              </a:spcBef>
              <a:spcAft>
                <a:spcPts val="0"/>
              </a:spcAft>
              <a:buNone/>
            </a:pPr>
            <a:r>
              <a:rPr lang="en"/>
              <a:t>Foreground is not recognizable to the figure</a:t>
            </a:r>
            <a:endParaRPr/>
          </a:p>
          <a:p>
            <a:pPr indent="0" lvl="0" marL="0" rtl="0" algn="l">
              <a:spcBef>
                <a:spcPts val="0"/>
              </a:spcBef>
              <a:spcAft>
                <a:spcPts val="0"/>
              </a:spcAft>
              <a:buNone/>
            </a:pPr>
            <a:r>
              <a:rPr lang="en"/>
              <a:t>Some hair filaments in the left middle are not taken into consideration in the fake which is there in real.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2afcadf12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afcadf12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that the hair filament is recognized wrong in real at the right middle but not in fake.</a:t>
            </a:r>
            <a:endParaRPr/>
          </a:p>
          <a:p>
            <a:pPr indent="0" lvl="0" marL="0" rtl="0" algn="l">
              <a:spcBef>
                <a:spcPts val="0"/>
              </a:spcBef>
              <a:spcAft>
                <a:spcPts val="0"/>
              </a:spcAft>
              <a:buNone/>
            </a:pPr>
            <a:r>
              <a:rPr lang="en"/>
              <a:t>Also see the space b/w the leg and the red scarf is detected unknown properly in fake than in real.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2afcadf12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afcadf12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Finer details are missing in fake but visible in real.</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2afcadf12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fcadf12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2af5dfe300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f5dfe300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2af5dfe300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f5dfe300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2af5dfe30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f5dfe30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50" u="sng">
                <a:solidFill>
                  <a:schemeClr val="hlink"/>
                </a:solidFill>
                <a:highlight>
                  <a:srgbClr val="FFFFFF"/>
                </a:highlight>
                <a:hlinkClick r:id="rId2"/>
              </a:rPr>
              <a:t>arXiv:1703.03872</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2afcadf120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afcadf120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2af5dfe300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f5dfe300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2af5dfe300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af5dfe300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50" u="sng">
                <a:solidFill>
                  <a:schemeClr val="hlink"/>
                </a:solidFill>
                <a:highlight>
                  <a:srgbClr val="FFFFFF"/>
                </a:highlight>
                <a:hlinkClick r:id="rId2"/>
              </a:rPr>
              <a:t>arXiv:1703.03872</a:t>
            </a:r>
            <a:endParaRPr/>
          </a:p>
          <a:p>
            <a:pPr indent="0" lvl="0" marL="0" rtl="0" algn="l">
              <a:spcBef>
                <a:spcPts val="0"/>
              </a:spcBef>
              <a:spcAft>
                <a:spcPts val="0"/>
              </a:spcAft>
              <a:buNone/>
            </a:pPr>
            <a:r>
              <a:rPr lang="en" u="sng">
                <a:solidFill>
                  <a:schemeClr val="hlink"/>
                </a:solidFill>
                <a:hlinkClick r:id="rId3"/>
              </a:rPr>
              <a:t>http://alphamatting.com/eval_25.php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2af5dfe30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af5dfe30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2af5dfe300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f5dfe300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2af5dfe30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af5dfe30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https://arxiv.org/abs/1703.03872</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2af5dfe300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af5dfe300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2af5dfe300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f5dfe300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9.png"/><Relationship Id="rId4" Type="http://schemas.openxmlformats.org/officeDocument/2006/relationships/image" Target="../media/image2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drive.google.com/open?id=0B9OzNe1Ao_ZpQl9mTmZIcGFfa1U" TargetMode="External"/><Relationship Id="rId4" Type="http://schemas.openxmlformats.org/officeDocument/2006/relationships/image" Target="../media/image5.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Automatic Deep Trimap Generation									</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Ayon Biswas 15110037</a:t>
            </a:r>
            <a:endParaRPr/>
          </a:p>
          <a:p>
            <a:pPr indent="0" lvl="0" marL="0" rtl="0" algn="l">
              <a:spcBef>
                <a:spcPts val="0"/>
              </a:spcBef>
              <a:spcAft>
                <a:spcPts val="0"/>
              </a:spcAft>
              <a:buNone/>
            </a:pPr>
            <a:r>
              <a:rPr lang="en"/>
              <a:t>Meet Gandhi 15110049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35" name="Google Shape;135;p22"/>
          <p:cNvPicPr preferRelativeResize="0"/>
          <p:nvPr/>
        </p:nvPicPr>
        <p:blipFill>
          <a:blip r:embed="rId3">
            <a:alphaModFix/>
          </a:blip>
          <a:stretch>
            <a:fillRect/>
          </a:stretch>
        </p:blipFill>
        <p:spPr>
          <a:xfrm>
            <a:off x="316025" y="1123125"/>
            <a:ext cx="8511955" cy="3627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41" name="Google Shape;141;p23"/>
          <p:cNvPicPr preferRelativeResize="0"/>
          <p:nvPr/>
        </p:nvPicPr>
        <p:blipFill>
          <a:blip r:embed="rId3">
            <a:alphaModFix/>
          </a:blip>
          <a:stretch>
            <a:fillRect/>
          </a:stretch>
        </p:blipFill>
        <p:spPr>
          <a:xfrm>
            <a:off x="349925" y="1165225"/>
            <a:ext cx="8444133" cy="3627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47" name="Google Shape;147;p24"/>
          <p:cNvPicPr preferRelativeResize="0"/>
          <p:nvPr/>
        </p:nvPicPr>
        <p:blipFill>
          <a:blip r:embed="rId3">
            <a:alphaModFix/>
          </a:blip>
          <a:stretch>
            <a:fillRect/>
          </a:stretch>
        </p:blipFill>
        <p:spPr>
          <a:xfrm>
            <a:off x="358375" y="1211350"/>
            <a:ext cx="8427262" cy="3627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53" name="Google Shape;153;p25"/>
          <p:cNvPicPr preferRelativeResize="0"/>
          <p:nvPr/>
        </p:nvPicPr>
        <p:blipFill>
          <a:blip r:embed="rId3">
            <a:alphaModFix/>
          </a:blip>
          <a:stretch>
            <a:fillRect/>
          </a:stretch>
        </p:blipFill>
        <p:spPr>
          <a:xfrm>
            <a:off x="308800" y="1303600"/>
            <a:ext cx="8526405" cy="3627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59" name="Google Shape;159;p26"/>
          <p:cNvPicPr preferRelativeResize="0"/>
          <p:nvPr/>
        </p:nvPicPr>
        <p:blipFill>
          <a:blip r:embed="rId3">
            <a:alphaModFix/>
          </a:blip>
          <a:stretch>
            <a:fillRect/>
          </a:stretch>
        </p:blipFill>
        <p:spPr>
          <a:xfrm>
            <a:off x="243875" y="1253475"/>
            <a:ext cx="8477975" cy="3627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65" name="Google Shape;165;p27"/>
          <p:cNvPicPr preferRelativeResize="0"/>
          <p:nvPr/>
        </p:nvPicPr>
        <p:blipFill>
          <a:blip r:embed="rId3">
            <a:alphaModFix/>
          </a:blip>
          <a:stretch>
            <a:fillRect/>
          </a:stretch>
        </p:blipFill>
        <p:spPr>
          <a:xfrm>
            <a:off x="327313" y="1333675"/>
            <a:ext cx="8489363" cy="36273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71" name="Google Shape;171;p28"/>
          <p:cNvPicPr preferRelativeResize="0"/>
          <p:nvPr/>
        </p:nvPicPr>
        <p:blipFill>
          <a:blip r:embed="rId3">
            <a:alphaModFix/>
          </a:blip>
          <a:stretch>
            <a:fillRect/>
          </a:stretch>
        </p:blipFill>
        <p:spPr>
          <a:xfrm>
            <a:off x="244400" y="1273525"/>
            <a:ext cx="8655189" cy="36273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Results			</a:t>
            </a:r>
            <a:endParaRPr/>
          </a:p>
        </p:txBody>
      </p:sp>
      <p:pic>
        <p:nvPicPr>
          <p:cNvPr id="177" name="Google Shape;177;p29"/>
          <p:cNvPicPr preferRelativeResize="0"/>
          <p:nvPr/>
        </p:nvPicPr>
        <p:blipFill>
          <a:blip r:embed="rId3">
            <a:alphaModFix/>
          </a:blip>
          <a:stretch>
            <a:fillRect/>
          </a:stretch>
        </p:blipFill>
        <p:spPr>
          <a:xfrm>
            <a:off x="311775" y="1273525"/>
            <a:ext cx="8520450" cy="3627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Interpretation of the Results &amp; Conclusions</a:t>
            </a:r>
            <a:endParaRPr/>
          </a:p>
        </p:txBody>
      </p:sp>
      <p:sp>
        <p:nvSpPr>
          <p:cNvPr id="183" name="Google Shape;183;p30"/>
          <p:cNvSpPr txBox="1"/>
          <p:nvPr/>
        </p:nvSpPr>
        <p:spPr>
          <a:xfrm>
            <a:off x="2326100" y="1782675"/>
            <a:ext cx="6236400" cy="2697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Works fine for solid objects</a:t>
            </a:r>
            <a:endParaRPr/>
          </a:p>
          <a:p>
            <a:pPr indent="-317500" lvl="0" marL="457200" rtl="0" algn="l">
              <a:spcBef>
                <a:spcPts val="0"/>
              </a:spcBef>
              <a:spcAft>
                <a:spcPts val="0"/>
              </a:spcAft>
              <a:buSzPts val="1400"/>
              <a:buChar char="●"/>
            </a:pPr>
            <a:r>
              <a:rPr lang="en"/>
              <a:t>Does not give good results for </a:t>
            </a:r>
            <a:r>
              <a:rPr lang="en"/>
              <a:t>transparent</a:t>
            </a:r>
            <a:r>
              <a:rPr lang="en"/>
              <a:t>, hairy like objects</a:t>
            </a:r>
            <a:endParaRPr/>
          </a:p>
          <a:p>
            <a:pPr indent="-317500" lvl="0" marL="457200" rtl="0" algn="l">
              <a:spcBef>
                <a:spcPts val="0"/>
              </a:spcBef>
              <a:spcAft>
                <a:spcPts val="0"/>
              </a:spcAft>
              <a:buSzPts val="1400"/>
              <a:buChar char="●"/>
            </a:pPr>
            <a:r>
              <a:rPr lang="en"/>
              <a:t>Works better if object boundaries contrasts with background</a:t>
            </a:r>
            <a:endParaRPr/>
          </a:p>
          <a:p>
            <a:pPr indent="-317500" lvl="0" marL="457200" rtl="0" algn="l">
              <a:spcBef>
                <a:spcPts val="0"/>
              </a:spcBef>
              <a:spcAft>
                <a:spcPts val="0"/>
              </a:spcAft>
              <a:buSzPts val="1400"/>
              <a:buChar char="●"/>
            </a:pPr>
            <a:r>
              <a:rPr lang="en"/>
              <a:t>Need more training</a:t>
            </a:r>
            <a:endParaRPr/>
          </a:p>
          <a:p>
            <a:pPr indent="-317500" lvl="0" marL="457200" rtl="0" algn="l">
              <a:spcBef>
                <a:spcPts val="0"/>
              </a:spcBef>
              <a:spcAft>
                <a:spcPts val="0"/>
              </a:spcAft>
              <a:buSzPts val="1400"/>
              <a:buChar char="●"/>
            </a:pPr>
            <a:r>
              <a:rPr lang="en"/>
              <a:t>Lack of dataset of diversity </a:t>
            </a:r>
            <a:endParaRPr/>
          </a:p>
          <a:p>
            <a:pPr indent="-317500" lvl="0" marL="457200" rtl="0" algn="l">
              <a:spcBef>
                <a:spcPts val="0"/>
              </a:spcBef>
              <a:spcAft>
                <a:spcPts val="0"/>
              </a:spcAft>
              <a:buSzPts val="1400"/>
              <a:buChar char="●"/>
            </a:pPr>
            <a:r>
              <a:rPr lang="en"/>
              <a:t>Cyclegan performs poorly than pix2pix</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Future Work </a:t>
            </a:r>
            <a:endParaRPr/>
          </a:p>
        </p:txBody>
      </p:sp>
      <p:pic>
        <p:nvPicPr>
          <p:cNvPr id="189" name="Google Shape;189;p31"/>
          <p:cNvPicPr preferRelativeResize="0"/>
          <p:nvPr/>
        </p:nvPicPr>
        <p:blipFill>
          <a:blip r:embed="rId3">
            <a:alphaModFix/>
          </a:blip>
          <a:stretch>
            <a:fillRect/>
          </a:stretch>
        </p:blipFill>
        <p:spPr>
          <a:xfrm>
            <a:off x="335863" y="1263475"/>
            <a:ext cx="8472271" cy="36273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7" name="Shape 77"/>
        <p:cNvGrpSpPr/>
        <p:nvPr/>
      </p:nvGrpSpPr>
      <p:grpSpPr>
        <a:xfrm>
          <a:off x="0" y="0"/>
          <a:ext cx="0" cy="0"/>
          <a:chOff x="0" y="0"/>
          <a:chExt cx="0" cy="0"/>
        </a:xfrm>
      </p:grpSpPr>
      <p:sp>
        <p:nvSpPr>
          <p:cNvPr id="78" name="Google Shape;78;p1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 Deep Video Matting</a:t>
            </a:r>
            <a:endParaRPr>
              <a:solidFill>
                <a:schemeClr val="lt1"/>
              </a:solidFill>
            </a:endParaRPr>
          </a:p>
        </p:txBody>
      </p:sp>
      <p:sp>
        <p:nvSpPr>
          <p:cNvPr id="79" name="Google Shape;79;p1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lt1"/>
              </a:buClr>
              <a:buSzPts val="1200"/>
              <a:buFont typeface="Arial"/>
              <a:buChar char="●"/>
            </a:pPr>
            <a:r>
              <a:rPr lang="en" sz="1200">
                <a:solidFill>
                  <a:schemeClr val="lt1"/>
                </a:solidFill>
                <a:latin typeface="Arial"/>
                <a:ea typeface="Arial"/>
                <a:cs typeface="Arial"/>
                <a:sym typeface="Arial"/>
              </a:rPr>
              <a:t>We attempt to solve the problem of video matting using the deep learning framework. </a:t>
            </a:r>
            <a:endParaRPr sz="1200">
              <a:solidFill>
                <a:schemeClr val="lt1"/>
              </a:solidFill>
              <a:latin typeface="Arial"/>
              <a:ea typeface="Arial"/>
              <a:cs typeface="Arial"/>
              <a:sym typeface="Arial"/>
            </a:endParaRPr>
          </a:p>
          <a:p>
            <a:pPr indent="-304800" lvl="0" marL="457200" rtl="0" algn="just">
              <a:spcBef>
                <a:spcPts val="0"/>
              </a:spcBef>
              <a:spcAft>
                <a:spcPts val="0"/>
              </a:spcAft>
              <a:buClr>
                <a:schemeClr val="lt1"/>
              </a:buClr>
              <a:buSzPts val="1200"/>
              <a:buFont typeface="Arial"/>
              <a:buChar char="●"/>
            </a:pPr>
            <a:r>
              <a:rPr lang="en" sz="1200">
                <a:solidFill>
                  <a:schemeClr val="lt1"/>
                </a:solidFill>
                <a:latin typeface="Arial"/>
                <a:ea typeface="Arial"/>
                <a:cs typeface="Arial"/>
                <a:sym typeface="Arial"/>
              </a:rPr>
              <a:t>The major challenge in video matting is the extraction of mattes along with the foreground and the background from a video accurately while being computationally fast and requiring minimal human intervention. </a:t>
            </a:r>
            <a:endParaRPr sz="1200">
              <a:solidFill>
                <a:schemeClr val="lt1"/>
              </a:solidFill>
              <a:latin typeface="Arial"/>
              <a:ea typeface="Arial"/>
              <a:cs typeface="Arial"/>
              <a:sym typeface="Arial"/>
            </a:endParaRPr>
          </a:p>
          <a:p>
            <a:pPr indent="-304800" lvl="0" marL="457200" rtl="0" algn="just">
              <a:spcBef>
                <a:spcPts val="0"/>
              </a:spcBef>
              <a:spcAft>
                <a:spcPts val="0"/>
              </a:spcAft>
              <a:buClr>
                <a:schemeClr val="lt1"/>
              </a:buClr>
              <a:buSzPts val="1200"/>
              <a:buFont typeface="Arial"/>
              <a:buChar char="●"/>
            </a:pPr>
            <a:r>
              <a:rPr lang="en" sz="1200">
                <a:solidFill>
                  <a:schemeClr val="lt1"/>
                </a:solidFill>
                <a:latin typeface="Arial"/>
                <a:ea typeface="Arial"/>
                <a:cs typeface="Arial"/>
                <a:sym typeface="Arial"/>
              </a:rPr>
              <a:t>Deep learning framework provides us with the necessary tools to achieve faster algorithms for dealing with videos. We propose to use the Generative Adversarial Network along with long short term memory (LSTM) network in order to develop the framework for solving the video matting problem. We assume that the trimap or scribble information is available only in certain key frames of the video in the initial phase of our work. </a:t>
            </a:r>
            <a:endParaRPr sz="1200">
              <a:solidFill>
                <a:schemeClr val="lt1"/>
              </a:solidFill>
              <a:latin typeface="Arial"/>
              <a:ea typeface="Arial"/>
              <a:cs typeface="Arial"/>
              <a:sym typeface="Arial"/>
            </a:endParaRPr>
          </a:p>
          <a:p>
            <a:pPr indent="-304800" lvl="0" marL="457200" rtl="0" algn="just">
              <a:spcBef>
                <a:spcPts val="0"/>
              </a:spcBef>
              <a:spcAft>
                <a:spcPts val="0"/>
              </a:spcAft>
              <a:buClr>
                <a:schemeClr val="lt1"/>
              </a:buClr>
              <a:buSzPts val="1200"/>
              <a:buFont typeface="Arial"/>
              <a:buChar char="●"/>
            </a:pPr>
            <a:r>
              <a:rPr lang="en" sz="1200">
                <a:solidFill>
                  <a:schemeClr val="lt1"/>
                </a:solidFill>
                <a:latin typeface="Arial"/>
                <a:ea typeface="Arial"/>
                <a:cs typeface="Arial"/>
                <a:sym typeface="Arial"/>
              </a:rPr>
              <a:t>The ultimate goal of our work is to design a deep neural network which is intelligent, user-friendly, computationally efficient and takes as input a normal video and outputs associated high quality video matte without any input of trimap/scribbles. </a:t>
            </a:r>
            <a:r>
              <a:rPr lang="en" sz="1100">
                <a:solidFill>
                  <a:schemeClr val="lt1"/>
                </a:solidFill>
                <a:latin typeface="Arial"/>
                <a:ea typeface="Arial"/>
                <a:cs typeface="Arial"/>
                <a:sym typeface="Arial"/>
              </a:rPr>
              <a:t>  </a:t>
            </a:r>
            <a:endParaRPr>
              <a:solidFill>
                <a:schemeClr val="lt1"/>
              </a:solidFill>
            </a:endParaRPr>
          </a:p>
        </p:txBody>
      </p:sp>
      <p:pic>
        <p:nvPicPr>
          <p:cNvPr id="80" name="Google Shape;80;p14"/>
          <p:cNvPicPr preferRelativeResize="0"/>
          <p:nvPr/>
        </p:nvPicPr>
        <p:blipFill>
          <a:blip r:embed="rId3">
            <a:alphaModFix/>
          </a:blip>
          <a:stretch>
            <a:fillRect/>
          </a:stretch>
        </p:blipFill>
        <p:spPr>
          <a:xfrm>
            <a:off x="208688" y="2506600"/>
            <a:ext cx="2165677" cy="1624248"/>
          </a:xfrm>
          <a:prstGeom prst="rect">
            <a:avLst/>
          </a:prstGeom>
          <a:noFill/>
          <a:ln>
            <a:noFill/>
          </a:ln>
        </p:spPr>
      </p:pic>
      <p:pic>
        <p:nvPicPr>
          <p:cNvPr id="81" name="Google Shape;81;p14"/>
          <p:cNvPicPr preferRelativeResize="0"/>
          <p:nvPr/>
        </p:nvPicPr>
        <p:blipFill>
          <a:blip r:embed="rId4">
            <a:alphaModFix/>
          </a:blip>
          <a:stretch>
            <a:fillRect/>
          </a:stretch>
        </p:blipFill>
        <p:spPr>
          <a:xfrm>
            <a:off x="244438" y="656800"/>
            <a:ext cx="2094208" cy="157065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251700" y="575950"/>
            <a:ext cx="84702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Work: Deep Video Matting </a:t>
            </a:r>
            <a:endParaRPr/>
          </a:p>
        </p:txBody>
      </p:sp>
      <p:pic>
        <p:nvPicPr>
          <p:cNvPr id="195" name="Google Shape;195;p32"/>
          <p:cNvPicPr preferRelativeResize="0"/>
          <p:nvPr/>
        </p:nvPicPr>
        <p:blipFill>
          <a:blip r:embed="rId3">
            <a:alphaModFix/>
          </a:blip>
          <a:stretch>
            <a:fillRect/>
          </a:stretch>
        </p:blipFill>
        <p:spPr>
          <a:xfrm>
            <a:off x="251688" y="1393825"/>
            <a:ext cx="8640621" cy="362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Methodology</a:t>
            </a:r>
            <a:endParaRPr/>
          </a:p>
        </p:txBody>
      </p:sp>
      <p:pic>
        <p:nvPicPr>
          <p:cNvPr id="87" name="Google Shape;87;p15"/>
          <p:cNvPicPr preferRelativeResize="0"/>
          <p:nvPr/>
        </p:nvPicPr>
        <p:blipFill>
          <a:blip r:embed="rId3">
            <a:alphaModFix/>
          </a:blip>
          <a:stretch>
            <a:fillRect/>
          </a:stretch>
        </p:blipFill>
        <p:spPr>
          <a:xfrm>
            <a:off x="2590700" y="1211350"/>
            <a:ext cx="2482625" cy="3461849"/>
          </a:xfrm>
          <a:prstGeom prst="rect">
            <a:avLst/>
          </a:prstGeom>
          <a:noFill/>
          <a:ln>
            <a:noFill/>
          </a:ln>
        </p:spPr>
      </p:pic>
      <p:pic>
        <p:nvPicPr>
          <p:cNvPr id="88" name="Google Shape;88;p15"/>
          <p:cNvPicPr preferRelativeResize="0"/>
          <p:nvPr/>
        </p:nvPicPr>
        <p:blipFill>
          <a:blip r:embed="rId4">
            <a:alphaModFix/>
          </a:blip>
          <a:stretch>
            <a:fillRect/>
          </a:stretch>
        </p:blipFill>
        <p:spPr>
          <a:xfrm>
            <a:off x="5767150" y="1211350"/>
            <a:ext cx="2551210" cy="3461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6"/>
          <p:cNvSpPr txBox="1"/>
          <p:nvPr>
            <p:ph type="title"/>
          </p:nvPr>
        </p:nvSpPr>
        <p:spPr>
          <a:xfrm>
            <a:off x="152400" y="575950"/>
            <a:ext cx="85695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Literary Review for choosing the Perfect Image Matting Approach</a:t>
            </a:r>
            <a:endParaRPr sz="2100"/>
          </a:p>
        </p:txBody>
      </p:sp>
      <p:pic>
        <p:nvPicPr>
          <p:cNvPr id="94" name="Google Shape;94;p16"/>
          <p:cNvPicPr preferRelativeResize="0"/>
          <p:nvPr/>
        </p:nvPicPr>
        <p:blipFill>
          <a:blip r:embed="rId3">
            <a:alphaModFix/>
          </a:blip>
          <a:stretch>
            <a:fillRect/>
          </a:stretch>
        </p:blipFill>
        <p:spPr>
          <a:xfrm>
            <a:off x="998750" y="1096399"/>
            <a:ext cx="7146524" cy="2515125"/>
          </a:xfrm>
          <a:prstGeom prst="rect">
            <a:avLst/>
          </a:prstGeom>
          <a:noFill/>
          <a:ln>
            <a:noFill/>
          </a:ln>
        </p:spPr>
      </p:pic>
      <p:pic>
        <p:nvPicPr>
          <p:cNvPr id="95" name="Google Shape;95;p16"/>
          <p:cNvPicPr preferRelativeResize="0"/>
          <p:nvPr/>
        </p:nvPicPr>
        <p:blipFill>
          <a:blip r:embed="rId4">
            <a:alphaModFix/>
          </a:blip>
          <a:stretch>
            <a:fillRect/>
          </a:stretch>
        </p:blipFill>
        <p:spPr>
          <a:xfrm>
            <a:off x="861650" y="3790649"/>
            <a:ext cx="7860249" cy="810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 for CS 399: Automatic Trimap Generation</a:t>
            </a:r>
            <a:endParaRPr/>
          </a:p>
        </p:txBody>
      </p:sp>
      <p:sp>
        <p:nvSpPr>
          <p:cNvPr id="101" name="Google Shape;101;p17"/>
          <p:cNvSpPr txBox="1"/>
          <p:nvPr>
            <p:ph idx="1" type="body"/>
          </p:nvPr>
        </p:nvSpPr>
        <p:spPr>
          <a:xfrm>
            <a:off x="2410100" y="1595775"/>
            <a:ext cx="6321600" cy="3124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For our Ultimate Goal of Deep Video Matting, once the significant frames are identified by Scene/Shot Detection Algorithm based on the dynamic motions in the video; we need to generate alpha mattes of these significant frames for which we need to input the significant frame and its Trimap to the Image Matting Approach.</a:t>
            </a:r>
            <a:endParaRPr sz="1600"/>
          </a:p>
          <a:p>
            <a:pPr indent="-330200" lvl="0" marL="457200" rtl="0" algn="l">
              <a:spcBef>
                <a:spcPts val="0"/>
              </a:spcBef>
              <a:spcAft>
                <a:spcPts val="0"/>
              </a:spcAft>
              <a:buSzPts val="1600"/>
              <a:buChar char="●"/>
            </a:pPr>
            <a:r>
              <a:rPr lang="en" sz="1600"/>
              <a:t>The user expects to input just the Video as an input and get its respective Video Matte as an output from Deep Video Matting Approach hence we need to devise an approach through which a Deep Neural Network can automatically generate Trimap for the given image.</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283780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Literary Review for choosing the Automatic Trimap Generator</a:t>
            </a:r>
            <a:endParaRPr/>
          </a:p>
        </p:txBody>
      </p:sp>
      <p:sp>
        <p:nvSpPr>
          <p:cNvPr id="107" name="Google Shape;107;p18"/>
          <p:cNvSpPr txBox="1"/>
          <p:nvPr>
            <p:ph idx="1" type="body"/>
          </p:nvPr>
        </p:nvSpPr>
        <p:spPr>
          <a:xfrm>
            <a:off x="2753050" y="1604300"/>
            <a:ext cx="6321600" cy="2982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Condition on input noise vector</a:t>
            </a:r>
            <a:endParaRPr/>
          </a:p>
          <a:p>
            <a:pPr indent="-342900" lvl="0" marL="457200" rtl="0" algn="l">
              <a:spcBef>
                <a:spcPts val="0"/>
              </a:spcBef>
              <a:spcAft>
                <a:spcPts val="0"/>
              </a:spcAft>
              <a:buSzPts val="1800"/>
              <a:buChar char="●"/>
            </a:pPr>
            <a:r>
              <a:rPr lang="en"/>
              <a:t>Task specific</a:t>
            </a:r>
            <a:endParaRPr/>
          </a:p>
          <a:p>
            <a:pPr indent="-317500" lvl="1" marL="914400" rtl="0" algn="l">
              <a:spcBef>
                <a:spcPts val="0"/>
              </a:spcBef>
              <a:spcAft>
                <a:spcPts val="0"/>
              </a:spcAft>
              <a:buSzPts val="1400"/>
              <a:buChar char="○"/>
            </a:pPr>
            <a:r>
              <a:rPr lang="en"/>
              <a:t>DC gan</a:t>
            </a:r>
            <a:endParaRPr/>
          </a:p>
          <a:p>
            <a:pPr indent="-317500" lvl="1" marL="914400" rtl="0" algn="l">
              <a:spcBef>
                <a:spcPts val="0"/>
              </a:spcBef>
              <a:spcAft>
                <a:spcPts val="0"/>
              </a:spcAft>
              <a:buSzPts val="1400"/>
              <a:buChar char="○"/>
            </a:pPr>
            <a:r>
              <a:rPr lang="en"/>
              <a:t>Cgan</a:t>
            </a:r>
            <a:endParaRPr/>
          </a:p>
          <a:p>
            <a:pPr indent="-317500" lvl="1" marL="914400" rtl="0" algn="l">
              <a:spcBef>
                <a:spcPts val="0"/>
              </a:spcBef>
              <a:spcAft>
                <a:spcPts val="0"/>
              </a:spcAft>
              <a:buSzPts val="1400"/>
              <a:buChar char="○"/>
            </a:pPr>
            <a:r>
              <a:rPr lang="en"/>
              <a:t>ID -Cgan</a:t>
            </a:r>
            <a:endParaRPr/>
          </a:p>
          <a:p>
            <a:pPr indent="-317500" lvl="1" marL="914400" rtl="0" algn="l">
              <a:spcBef>
                <a:spcPts val="0"/>
              </a:spcBef>
              <a:spcAft>
                <a:spcPts val="0"/>
              </a:spcAft>
              <a:buSzPts val="1400"/>
              <a:buChar char="○"/>
            </a:pPr>
            <a:r>
              <a:rPr lang="en"/>
              <a:t>SR -Gan</a:t>
            </a:r>
            <a:endParaRPr/>
          </a:p>
          <a:p>
            <a:pPr indent="-342900" lvl="0" marL="457200" rtl="0" algn="l">
              <a:spcBef>
                <a:spcPts val="0"/>
              </a:spcBef>
              <a:spcAft>
                <a:spcPts val="0"/>
              </a:spcAft>
              <a:buSzPts val="1800"/>
              <a:buChar char="●"/>
            </a:pPr>
            <a:r>
              <a:rPr lang="en"/>
              <a:t>General purpose</a:t>
            </a:r>
            <a:endParaRPr/>
          </a:p>
          <a:p>
            <a:pPr indent="-317500" lvl="1" marL="914400" rtl="0" algn="l">
              <a:spcBef>
                <a:spcPts val="0"/>
              </a:spcBef>
              <a:spcAft>
                <a:spcPts val="0"/>
              </a:spcAft>
              <a:buSzPts val="1400"/>
              <a:buChar char="○"/>
            </a:pPr>
            <a:r>
              <a:rPr lang="en"/>
              <a:t>Pix2pix</a:t>
            </a:r>
            <a:endParaRPr/>
          </a:p>
          <a:p>
            <a:pPr indent="-317500" lvl="1" marL="914400" rtl="0" algn="l">
              <a:spcBef>
                <a:spcPts val="0"/>
              </a:spcBef>
              <a:spcAft>
                <a:spcPts val="0"/>
              </a:spcAft>
              <a:buSzPts val="1400"/>
              <a:buChar char="○"/>
            </a:pPr>
            <a:r>
              <a:rPr lang="en"/>
              <a:t>cyclegan</a:t>
            </a:r>
            <a:endParaRPr/>
          </a:p>
        </p:txBody>
      </p:sp>
      <p:pic>
        <p:nvPicPr>
          <p:cNvPr id="108" name="Google Shape;108;p18"/>
          <p:cNvPicPr preferRelativeResize="0"/>
          <p:nvPr/>
        </p:nvPicPr>
        <p:blipFill rotWithShape="1">
          <a:blip r:embed="rId3">
            <a:alphaModFix/>
          </a:blip>
          <a:srcRect b="0" l="0" r="-4297" t="-4297"/>
          <a:stretch/>
        </p:blipFill>
        <p:spPr>
          <a:xfrm>
            <a:off x="0" y="930007"/>
            <a:ext cx="2837801" cy="30805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Generation</a:t>
            </a:r>
            <a:endParaRPr/>
          </a:p>
        </p:txBody>
      </p:sp>
      <p:sp>
        <p:nvSpPr>
          <p:cNvPr id="114" name="Google Shape;114;p19"/>
          <p:cNvSpPr txBox="1"/>
          <p:nvPr>
            <p:ph idx="1" type="body"/>
          </p:nvPr>
        </p:nvSpPr>
        <p:spPr>
          <a:xfrm>
            <a:off x="2400250" y="1211350"/>
            <a:ext cx="6321600" cy="315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Used the adobe </a:t>
            </a:r>
            <a:r>
              <a:rPr lang="en"/>
              <a:t>Image Matting </a:t>
            </a:r>
            <a:r>
              <a:rPr lang="en"/>
              <a:t>dataset. Expanded the </a:t>
            </a:r>
            <a:r>
              <a:rPr lang="en"/>
              <a:t>dataset by composition using alpha matte on standard datasets like CIFAR 10 , pascal VOC.</a:t>
            </a:r>
            <a:endParaRPr/>
          </a:p>
          <a:p>
            <a:pPr indent="-342900" lvl="0" marL="457200" rtl="0" algn="l">
              <a:spcBef>
                <a:spcPts val="0"/>
              </a:spcBef>
              <a:spcAft>
                <a:spcPts val="0"/>
              </a:spcAft>
              <a:buSzPts val="1800"/>
              <a:buChar char="●"/>
            </a:pPr>
            <a:r>
              <a:rPr lang="en"/>
              <a:t>Trimaps were produced by dilation and erosion of alpha mattes.</a:t>
            </a:r>
            <a:endParaRPr/>
          </a:p>
          <a:p>
            <a:pPr indent="-342900" lvl="0" marL="457200" rtl="0" algn="l">
              <a:spcBef>
                <a:spcPts val="0"/>
              </a:spcBef>
              <a:spcAft>
                <a:spcPts val="0"/>
              </a:spcAft>
              <a:buSzPts val="1800"/>
              <a:buChar char="●"/>
            </a:pPr>
            <a:r>
              <a:rPr lang="en"/>
              <a:t>Our code for generating Trimap: </a:t>
            </a:r>
            <a:r>
              <a:rPr lang="en" u="sng">
                <a:solidFill>
                  <a:schemeClr val="hlink"/>
                </a:solidFill>
                <a:hlinkClick r:id="rId3"/>
              </a:rPr>
              <a:t>https://drive.google.com/open?id=0B9OzNe1Ao_ZpQl9mTmZIcGFfa1U </a:t>
            </a:r>
            <a:endParaRPr/>
          </a:p>
        </p:txBody>
      </p:sp>
      <p:pic>
        <p:nvPicPr>
          <p:cNvPr id="115" name="Google Shape;115;p19"/>
          <p:cNvPicPr preferRelativeResize="0"/>
          <p:nvPr/>
        </p:nvPicPr>
        <p:blipFill>
          <a:blip r:embed="rId4">
            <a:alphaModFix/>
          </a:blip>
          <a:stretch>
            <a:fillRect/>
          </a:stretch>
        </p:blipFill>
        <p:spPr>
          <a:xfrm>
            <a:off x="80225" y="1093875"/>
            <a:ext cx="2386250" cy="1193125"/>
          </a:xfrm>
          <a:prstGeom prst="rect">
            <a:avLst/>
          </a:prstGeom>
          <a:noFill/>
          <a:ln>
            <a:noFill/>
          </a:ln>
        </p:spPr>
      </p:pic>
      <p:pic>
        <p:nvPicPr>
          <p:cNvPr id="116" name="Google Shape;116;p19"/>
          <p:cNvPicPr preferRelativeResize="0"/>
          <p:nvPr/>
        </p:nvPicPr>
        <p:blipFill>
          <a:blip r:embed="rId5">
            <a:alphaModFix/>
          </a:blip>
          <a:stretch>
            <a:fillRect/>
          </a:stretch>
        </p:blipFill>
        <p:spPr>
          <a:xfrm>
            <a:off x="80225" y="2920650"/>
            <a:ext cx="2386250" cy="1193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Pix2Pix</a:t>
            </a:r>
            <a:endParaRPr/>
          </a:p>
        </p:txBody>
      </p:sp>
      <p:sp>
        <p:nvSpPr>
          <p:cNvPr id="122" name="Google Shape;122;p20"/>
          <p:cNvSpPr txBox="1"/>
          <p:nvPr>
            <p:ph idx="1" type="body"/>
          </p:nvPr>
        </p:nvSpPr>
        <p:spPr>
          <a:xfrm>
            <a:off x="2400262" y="1330301"/>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General purpose Cgan - image to image translation</a:t>
            </a:r>
            <a:endParaRPr/>
          </a:p>
          <a:p>
            <a:pPr indent="-342900" lvl="0" marL="457200" rtl="0" algn="l">
              <a:spcBef>
                <a:spcPts val="0"/>
              </a:spcBef>
              <a:spcAft>
                <a:spcPts val="0"/>
              </a:spcAft>
              <a:buSzPts val="1800"/>
              <a:buChar char="●"/>
            </a:pPr>
            <a:r>
              <a:rPr lang="en"/>
              <a:t>Generator -Unet, Discriminator - patch gan</a:t>
            </a:r>
            <a:endParaRPr/>
          </a:p>
          <a:p>
            <a:pPr indent="-342900" lvl="0" marL="457200" rtl="0" algn="l">
              <a:spcBef>
                <a:spcPts val="0"/>
              </a:spcBef>
              <a:spcAft>
                <a:spcPts val="0"/>
              </a:spcAft>
              <a:buSzPts val="1800"/>
              <a:buChar char="●"/>
            </a:pPr>
            <a:r>
              <a:rPr lang="en"/>
              <a:t>Loss = linear combination of Cgan objective and L1 distance</a:t>
            </a:r>
            <a:endParaRPr/>
          </a:p>
          <a:p>
            <a:pPr indent="-342900" lvl="0" marL="457200" rtl="0" algn="l">
              <a:spcBef>
                <a:spcPts val="0"/>
              </a:spcBef>
              <a:spcAft>
                <a:spcPts val="0"/>
              </a:spcAft>
              <a:buSzPts val="1800"/>
              <a:buChar char="●"/>
            </a:pPr>
            <a:r>
              <a:rPr lang="en"/>
              <a:t>L1 - low frequency, patch gan</a:t>
            </a:r>
            <a:r>
              <a:rPr lang="en"/>
              <a:t> - high frequency structure</a:t>
            </a:r>
            <a:endParaRPr/>
          </a:p>
          <a:p>
            <a:pPr indent="-342900" lvl="0" marL="457200" rtl="0" algn="l">
              <a:spcBef>
                <a:spcPts val="0"/>
              </a:spcBef>
              <a:spcAft>
                <a:spcPts val="0"/>
              </a:spcAft>
              <a:buSzPts val="1800"/>
              <a:buChar char="●"/>
            </a:pPr>
            <a:r>
              <a:rPr lang="en"/>
              <a:t>Both generator and discriminator use modules of the form convolution-BatchNorm-ReLu</a:t>
            </a:r>
            <a:endParaRPr/>
          </a:p>
          <a:p>
            <a:pPr indent="0" lvl="0" marL="0" rtl="0" algn="l">
              <a:spcBef>
                <a:spcPts val="1600"/>
              </a:spcBef>
              <a:spcAft>
                <a:spcPts val="1600"/>
              </a:spcAft>
              <a:buNone/>
            </a:pPr>
            <a:r>
              <a:t/>
            </a:r>
            <a:endParaRPr/>
          </a:p>
        </p:txBody>
      </p:sp>
      <p:pic>
        <p:nvPicPr>
          <p:cNvPr id="123" name="Google Shape;123;p20"/>
          <p:cNvPicPr preferRelativeResize="0"/>
          <p:nvPr/>
        </p:nvPicPr>
        <p:blipFill>
          <a:blip r:embed="rId3">
            <a:alphaModFix/>
          </a:blip>
          <a:stretch>
            <a:fillRect/>
          </a:stretch>
        </p:blipFill>
        <p:spPr>
          <a:xfrm>
            <a:off x="312825" y="575950"/>
            <a:ext cx="1971675" cy="3152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Methodology</a:t>
            </a:r>
            <a:endParaRPr/>
          </a:p>
        </p:txBody>
      </p:sp>
      <p:sp>
        <p:nvSpPr>
          <p:cNvPr id="129" name="Google Shape;129;p21"/>
          <p:cNvSpPr txBox="1"/>
          <p:nvPr>
            <p:ph idx="1" type="body"/>
          </p:nvPr>
        </p:nvSpPr>
        <p:spPr>
          <a:xfrm>
            <a:off x="2465412" y="1374551"/>
            <a:ext cx="6321600" cy="300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Tested on pix2pix and cycle GAN</a:t>
            </a:r>
            <a:endParaRPr/>
          </a:p>
          <a:p>
            <a:pPr indent="-342900" lvl="0" marL="457200" rtl="0" algn="l">
              <a:spcBef>
                <a:spcPts val="0"/>
              </a:spcBef>
              <a:spcAft>
                <a:spcPts val="0"/>
              </a:spcAft>
              <a:buSzPts val="1800"/>
              <a:buChar char="●"/>
            </a:pPr>
            <a:r>
              <a:rPr lang="en"/>
              <a:t>Network based on pytorch</a:t>
            </a:r>
            <a:endParaRPr/>
          </a:p>
          <a:p>
            <a:pPr indent="-342900" lvl="0" marL="457200" rtl="0" algn="l">
              <a:spcBef>
                <a:spcPts val="0"/>
              </a:spcBef>
              <a:spcAft>
                <a:spcPts val="0"/>
              </a:spcAft>
              <a:buSzPts val="1800"/>
              <a:buChar char="●"/>
            </a:pPr>
            <a:r>
              <a:rPr lang="en"/>
              <a:t>Dataset for Pix2Pix consisted of concatenated image and its respective Trimap (acts as an input to Pix2Pix).</a:t>
            </a:r>
            <a:endParaRPr/>
          </a:p>
          <a:p>
            <a:pPr indent="-342900" lvl="0" marL="457200" rtl="0" algn="l">
              <a:spcBef>
                <a:spcPts val="0"/>
              </a:spcBef>
              <a:spcAft>
                <a:spcPts val="0"/>
              </a:spcAft>
              <a:buSzPts val="1800"/>
              <a:buChar char="●"/>
            </a:pPr>
            <a:r>
              <a:rPr lang="en"/>
              <a:t>Epoch -200</a:t>
            </a:r>
            <a:endParaRPr/>
          </a:p>
          <a:p>
            <a:pPr indent="-342900" lvl="0" marL="457200" rtl="0" algn="l">
              <a:spcBef>
                <a:spcPts val="0"/>
              </a:spcBef>
              <a:spcAft>
                <a:spcPts val="0"/>
              </a:spcAft>
              <a:buSzPts val="1800"/>
              <a:buChar char="●"/>
            </a:pPr>
            <a:r>
              <a:rPr lang="en"/>
              <a:t>Batch size - 1</a:t>
            </a:r>
            <a:endParaRPr/>
          </a:p>
          <a:p>
            <a:pPr indent="-342900" lvl="0" marL="457200" rtl="0" algn="l">
              <a:spcBef>
                <a:spcPts val="0"/>
              </a:spcBef>
              <a:spcAft>
                <a:spcPts val="0"/>
              </a:spcAft>
              <a:buSzPts val="1800"/>
              <a:buChar char="●"/>
            </a:pPr>
            <a:r>
              <a:rPr lang="en"/>
              <a:t>Dataset size - 4200</a:t>
            </a:r>
            <a:endParaRPr/>
          </a:p>
          <a:p>
            <a:pPr indent="-342900" lvl="0" marL="457200" rtl="0" algn="l">
              <a:spcBef>
                <a:spcPts val="0"/>
              </a:spcBef>
              <a:spcAft>
                <a:spcPts val="0"/>
              </a:spcAft>
              <a:buSzPts val="1800"/>
              <a:buChar char="●"/>
            </a:pPr>
            <a:r>
              <a:rPr lang="en"/>
              <a:t>Trained on Nvidia Titan X 12GB GPU</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